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59" r:id="rId5"/>
    <p:sldId id="258" r:id="rId6"/>
    <p:sldId id="261" r:id="rId7"/>
    <p:sldId id="263" r:id="rId8"/>
    <p:sldId id="270" r:id="rId9"/>
    <p:sldId id="262" r:id="rId10"/>
    <p:sldId id="268" r:id="rId11"/>
    <p:sldId id="265" r:id="rId12"/>
    <p:sldId id="272" r:id="rId13"/>
    <p:sldId id="273" r:id="rId14"/>
    <p:sldId id="27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3932-6A70-49EC-B783-648E35E60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A59CB-6984-4E12-A6EC-4DA4CDE3E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2C20-A7B7-493C-A662-D8068FD1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1CB7-9029-45C1-9981-1209F373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EBA31-802A-4EF4-9098-7E4D91D5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9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AE17-26F3-427C-A867-AD64D19E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7D185-E1D1-45D1-BA95-960209794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FCA6D-DB88-4D7E-A156-D1F64B30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98927-4133-423F-A67E-1740E62F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42FB-9CA4-4E75-BE02-D3C0D129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4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925FA-99EC-4AD7-9C08-511D08649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472BA-5CA9-447B-932E-61512A8DD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DD37E-5517-440E-BF8E-BC7CF02C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C5D27-2CE6-49C6-9EAE-C1A41396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C84AD-2EBF-4DA0-9F49-92153EB5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8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EDCC-E511-43C4-A675-E111B904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47E4-B404-418B-9471-E16496141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8B950-F97C-4BFB-816F-99D8C974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5EFAE-04EA-444F-9C08-7BBD7B70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63880-65EA-4E2F-B2B2-7228F96F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1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4F98-5D16-442C-939F-38E19CC4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F9178-785C-457D-A8F3-33F4DC781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953E8-E596-4FD1-A12C-288AA221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BB09A-EF60-49CF-9043-E571D617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06805-9183-4C16-9C2E-B47195D5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3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5F36-D871-4294-823D-43FF73E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9384-E8CC-4332-9A89-B7DBC966E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BD4BF-2524-41BB-9A1A-B0F2FF50C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1A0C3-E843-4475-A18C-BBD2CF474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869FF-0E24-47DF-8494-06454471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84EA9-8C45-47CA-83EC-6AFBB2DF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9962-4000-484C-9900-9C9BA29B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1B80C-140C-41BC-9780-FBD734033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CFCB2-D94C-43C3-B0EF-C0E143378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6126C-7C5D-4FCD-8866-A14704DFD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3CE60-58AA-41C9-849C-F272E3688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5930E4-25E2-4217-A0CE-86637539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0B256-A7EB-41E8-9F93-9A78E52E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C2C3B-1C7F-484D-B5A4-A0AC8CB9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2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6E39-FFEC-48D7-8042-B9D8E29F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ED32AA-0164-4ECD-84C5-45C8E989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0F6A3-9537-466C-A26B-367FAD5E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D2CF-C3D5-463A-AF66-E063DC53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1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5920A-A929-467A-8E45-7C2055E8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FC662-1B33-41F4-9F7F-EC59EE2A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C379-4310-401E-B395-722F28DB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2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C118-7136-4908-9197-74B71B96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26A7-25DB-4CFF-9835-BE243D1D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C8E81-4D4A-4748-9E43-9E9AAD734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4A1D9-1794-4CAD-BD95-9D2636BC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0C8CF-92F5-40D0-BB5A-E75EFB82F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52E93-50EA-40DF-9A5E-2B9C1460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0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9B05-D893-43D0-8DB3-E250B8A0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85838-9DBE-4712-B77C-C1EBE38F1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B89D9-62D3-49CA-A9A6-2ACBF6D71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AE86-B21A-414A-A2AD-5764BAAE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9DE0C-B739-48A3-8EA6-A2DC7F23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54A9B-9A60-424A-B188-290330B9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7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049F2-FB4E-47E0-A796-04EE089A7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16FD7-7FCD-4DA6-98C7-3F7BBED85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247CE-8A84-4181-A6BE-79C53F76D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51254-6613-41CD-912F-4CA3B2ECBA5C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C4776-663C-40BC-8A53-E03C93025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2862F-3B5A-4B54-85E0-DEFB01FBF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EB77-86ED-4F26-8560-914EFACC6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5165E8-91E4-4E9F-8A50-6E599929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Imperialism</a:t>
            </a:r>
          </a:p>
        </p:txBody>
      </p:sp>
      <p:pic>
        <p:nvPicPr>
          <p:cNvPr id="8" name="Graphic 7" descr="Australia">
            <a:extLst>
              <a:ext uri="{FF2B5EF4-FFF2-40B4-BE49-F238E27FC236}">
                <a16:creationId xmlns:a16="http://schemas.microsoft.com/office/drawing/2014/main" id="{F9B21EA2-93C3-41CB-B7B8-20275EC31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A4C4CC-CFE8-4507-98A6-10DAF029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42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9B9B-0670-4E1A-95E1-50F28184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908"/>
            <a:ext cx="10515600" cy="1325563"/>
          </a:xfrm>
        </p:spPr>
        <p:txBody>
          <a:bodyPr/>
          <a:lstStyle/>
          <a:p>
            <a:r>
              <a:rPr lang="en-US" dirty="0"/>
              <a:t>Sino-Japanese War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91050-61F1-45B5-A206-1C2026D3C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19" y="1437471"/>
            <a:ext cx="5757410" cy="24592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Rising Japan challenged declining China for control of Korea</a:t>
            </a:r>
          </a:p>
          <a:p>
            <a:r>
              <a:rPr lang="en-US" dirty="0"/>
              <a:t>Japanese victory indicated success of rapid industrialization following Meiji Restoration</a:t>
            </a:r>
          </a:p>
          <a:p>
            <a:r>
              <a:rPr lang="en-US" dirty="0"/>
              <a:t>Shifted East Asian BOP and announced Japan as an imperialist power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BE370-3351-4969-8594-8414A681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423" y="319347"/>
            <a:ext cx="4758190" cy="6219306"/>
          </a:xfrm>
          <a:prstGeom prst="rect">
            <a:avLst/>
          </a:prstGeom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642E2-DBF0-4D8D-80F0-AA0F66B4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9" y="3896751"/>
            <a:ext cx="53816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137A5F-B4EE-44AE-816C-536808AC8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21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6D57-BC33-4CD5-8937-FC85A67E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Spanish-American War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5A1DA-3A51-4974-8D28-5016AC29C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154" y="1690688"/>
            <a:ext cx="7787692" cy="46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18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A5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AFAE3-DA0E-480B-8F26-A668AA47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Cuba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89430-39B0-41DA-B48D-DB4479D5F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9" r="1" b="923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9BBE-1D01-47D3-9496-52C97772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Cuban independence movement picked up steam after 1895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 intervened as liberators against Spanish tyranny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Platt Amendment (1901) and Roosevelt Corollary (1904) turned Cuba into a virtual US colony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War helped make TR a household name</a:t>
            </a:r>
          </a:p>
        </p:txBody>
      </p:sp>
    </p:spTree>
    <p:extLst>
      <p:ext uri="{BB962C8B-B14F-4D97-AF65-F5344CB8AC3E}">
        <p14:creationId xmlns:p14="http://schemas.microsoft.com/office/powerpoint/2010/main" val="2681220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856A9-8FDC-41F2-8377-5D2DC78B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Philippine-American War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50B7F-4859-4A61-85ED-EE2457261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11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FFBBB-922F-4EDD-8274-CE93E1826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US Navy Admiral George Dewey easily defeated Spain in Battle of Manila Bay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 proceeded to annex Philippines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Pro-Spanish and Philippine Nationalist forces rejected US control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Estimated death tolls range from 300,000 to as much as 1 million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9947-39D6-448A-A294-616D29A7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Consequences of Imperialism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6CCE6-77A7-407A-AA7E-22616D9BC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6" r="22746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AC06-120E-4485-8090-18204BEC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Motivated by confluence of power and economic interdependence at the international level</a:t>
            </a:r>
          </a:p>
          <a:p>
            <a:r>
              <a:rPr lang="en-US" sz="2400" dirty="0"/>
              <a:t> Supply routes and spheres of influence became matters of state security</a:t>
            </a:r>
          </a:p>
          <a:p>
            <a:r>
              <a:rPr lang="en-US" sz="2400" dirty="0"/>
              <a:t>Creating modern nation-states where they didn’t exist in order to make the world amenable to capitalist investment, and capitalist social relations of production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5107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E13D-38BD-405C-8EAB-86E6D1D6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Capitalist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8F581-45A1-4B5C-89EB-8B8BA6C49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6" r="26598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8EBEE-9BF2-474C-BA33-C7E0282AE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200" dirty="0"/>
              <a:t>Cartelization- Examples include the “trusts” in the US, the German state-organized industries, and Japanese </a:t>
            </a:r>
            <a:r>
              <a:rPr lang="en-US" sz="2200" i="1" dirty="0"/>
              <a:t>Zaibatsu</a:t>
            </a:r>
            <a:r>
              <a:rPr lang="en-US" sz="2200" dirty="0"/>
              <a:t>. To compete with English dominance, needed bigness</a:t>
            </a:r>
          </a:p>
          <a:p>
            <a:r>
              <a:rPr lang="en-US" sz="2200" dirty="0"/>
              <a:t>Also needed protection, and every state that would be a major combatant in WWI put in place tariffs in the final years of the nineteenth century</a:t>
            </a:r>
          </a:p>
          <a:p>
            <a:r>
              <a:rPr lang="en-US" sz="2200" dirty="0"/>
              <a:t>All led to competition among capitalist states, played out as the struggle for breathing room</a:t>
            </a:r>
          </a:p>
        </p:txBody>
      </p:sp>
    </p:spTree>
    <p:extLst>
      <p:ext uri="{BB962C8B-B14F-4D97-AF65-F5344CB8AC3E}">
        <p14:creationId xmlns:p14="http://schemas.microsoft.com/office/powerpoint/2010/main" val="320114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BF4899D-1B36-477D-9E03-AFC25A39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17A3E-AD60-40C0-A8F4-8AD1EA62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Industrialization and Naval Buildup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AFB37-6A73-4662-83A8-440A8F31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000" dirty="0"/>
              <a:t>Pax Britannica (hundred years’ peace) rested on British naval supremacy</a:t>
            </a:r>
          </a:p>
          <a:p>
            <a:r>
              <a:rPr lang="en-US" sz="2000" dirty="0"/>
              <a:t>US and Germany pursued aggressive naval buildup in the 1890s and first decade of twentieth century</a:t>
            </a:r>
          </a:p>
          <a:p>
            <a:r>
              <a:rPr lang="en-US" sz="2000" dirty="0"/>
              <a:t>Requirements for Naval buildup: steel, iron, coal and later oil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19FFD-76C1-4610-8318-52FEE7CED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55" b="13733"/>
          <a:stretch/>
        </p:blipFill>
        <p:spPr>
          <a:xfrm>
            <a:off x="7829551" y="306908"/>
            <a:ext cx="4042409" cy="3566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73A74-5BE7-4C89-A3FB-851AAD13B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084"/>
          <a:stretch/>
        </p:blipFill>
        <p:spPr>
          <a:xfrm>
            <a:off x="7829552" y="4033935"/>
            <a:ext cx="1940770" cy="2216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84ACE-0FA9-427E-BBA9-015AC862D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0640"/>
          <a:stretch/>
        </p:blipFill>
        <p:spPr>
          <a:xfrm>
            <a:off x="9931188" y="4033935"/>
            <a:ext cx="1940772" cy="22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EEC5A-7977-41FD-8F0E-FBED33AF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Theory of Imperialism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5531E-797A-41D4-83C7-E4519F0C8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Entered the lexicon in the nineteenth century, in regular use by proponents and opponents by the 1870s</a:t>
            </a:r>
          </a:p>
          <a:p>
            <a:r>
              <a:rPr lang="en-US" sz="2000" dirty="0"/>
              <a:t>Pro-imperialist arguments:</a:t>
            </a:r>
          </a:p>
          <a:p>
            <a:pPr lvl="1"/>
            <a:r>
              <a:rPr lang="en-US" sz="1600" dirty="0"/>
              <a:t>(1) Civilized societies needed to spread their superior culture</a:t>
            </a:r>
          </a:p>
          <a:p>
            <a:pPr lvl="1"/>
            <a:r>
              <a:rPr lang="en-US" sz="1600" dirty="0"/>
              <a:t>(2) New developments in economic thought</a:t>
            </a:r>
          </a:p>
          <a:p>
            <a:pPr lvl="1"/>
            <a:r>
              <a:rPr lang="en-US" sz="1600" dirty="0"/>
              <a:t>(3) Gendered- urban societies were becoming effete</a:t>
            </a:r>
          </a:p>
          <a:p>
            <a:r>
              <a:rPr lang="en-US" sz="2000" dirty="0"/>
              <a:t>Critics pointed out hypocrisy of the first argument (see Mark Twain “To the Person Sitting in Darkness”) </a:t>
            </a:r>
          </a:p>
          <a:p>
            <a:r>
              <a:rPr lang="en-US" sz="2000" dirty="0"/>
              <a:t>Liberal economist JA Hobson advanced critique of imperialism based on economic argument</a:t>
            </a:r>
          </a:p>
          <a:p>
            <a:r>
              <a:rPr lang="en-US" sz="2000" dirty="0"/>
              <a:t>Marxists Rudolf </a:t>
            </a:r>
            <a:r>
              <a:rPr lang="en-US" sz="2000" dirty="0" err="1"/>
              <a:t>Hilferding</a:t>
            </a:r>
            <a:r>
              <a:rPr lang="en-US" sz="2000" dirty="0"/>
              <a:t>, Rosa Luxemburg, Lenin dug economic analysis of imperialism out of Marx’s </a:t>
            </a:r>
            <a:r>
              <a:rPr lang="en-US" sz="2000" i="1" dirty="0"/>
              <a:t>Capital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9C84C-479D-4DF9-A898-647ACCE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A4E402-6C85-4496-BC87-6336207E3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" r="3" b="38466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25592-B424-41CE-A504-DFF7DEDC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The Raj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08B9F-1D68-4B68-A584-6089F861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India under the British Crown, 1858-1947</a:t>
            </a:r>
          </a:p>
          <a:p>
            <a:r>
              <a:rPr lang="en-US" sz="2400" dirty="0"/>
              <a:t>Modernized transportation and communication</a:t>
            </a:r>
          </a:p>
          <a:p>
            <a:r>
              <a:rPr lang="en-US" sz="2400" dirty="0"/>
              <a:t>Built consumers of British manufactures and suppliers of cotton, tea, and wheat</a:t>
            </a:r>
          </a:p>
          <a:p>
            <a:r>
              <a:rPr lang="en-US" sz="2400" dirty="0"/>
              <a:t>Unified the peninsula, and created the Indian identity, articulated often in opposition to colonial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554B5-16B3-4103-8BD7-5E0D332C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9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D27BD-1676-4C4C-96FA-F7B7C906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r="19109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2E0AFE-704B-4CB8-AB9D-D44727875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575911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8EF51-2C88-4E59-92F0-E3FC6225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4911826" cy="1344975"/>
          </a:xfrm>
        </p:spPr>
        <p:txBody>
          <a:bodyPr>
            <a:normAutofit/>
          </a:bodyPr>
          <a:lstStyle/>
          <a:p>
            <a:r>
              <a:rPr lang="en-US" sz="4000"/>
              <a:t>Explorers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7885A-2986-4440-A557-C1935DD2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4911827" cy="3626917"/>
          </a:xfrm>
        </p:spPr>
        <p:txBody>
          <a:bodyPr>
            <a:normAutofit/>
          </a:bodyPr>
          <a:lstStyle/>
          <a:p>
            <a:r>
              <a:rPr lang="en-US" sz="2400" dirty="0"/>
              <a:t>Africa known as the “dark continent”</a:t>
            </a:r>
          </a:p>
          <a:p>
            <a:r>
              <a:rPr lang="en-US" sz="2400" dirty="0"/>
              <a:t>Ivory trade fueled deeper exploration</a:t>
            </a:r>
          </a:p>
          <a:p>
            <a:r>
              <a:rPr lang="en-US" sz="2400" dirty="0"/>
              <a:t>David Livingstone and Henry Morton Stanley gained celebrity for explorations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B80B2-6022-4F2C-AAEA-43D2A888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151" y="321176"/>
            <a:ext cx="1598909" cy="2190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9DAA6-ED60-46AE-B692-FD0A639A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559" y="321733"/>
            <a:ext cx="1801052" cy="2189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5165E8-08A2-4910-8D58-32B574DD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906" y="2810760"/>
            <a:ext cx="3806881" cy="340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8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75FD-D835-4F4C-8E98-8BDE8814B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/>
              <a:t>Colonialism and the White Man’s Burden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79415-36F6-4316-9BF9-D35FFA923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Rudyard Kipling published “White Man’s Burden” in 1899</a:t>
            </a:r>
          </a:p>
          <a:p>
            <a:r>
              <a:rPr lang="en-US" sz="1800" dirty="0"/>
              <a:t>Leopold began colonization of Congo under humanitarian banner</a:t>
            </a:r>
          </a:p>
          <a:p>
            <a:r>
              <a:rPr lang="en-US" sz="1800" dirty="0"/>
              <a:t>Pertained especially to Africa, but also US rationalization of imperialism in Latin America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8C3A5-88D6-4032-9539-296F90220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4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F9AD7-AE48-42F4-B505-D09F2B435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5873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4587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5EFD1-D757-469C-9DBA-DCD6E1D3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Britain Ramps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9B95A-0A5D-4CF6-A4C9-6F76E10F7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Protectionism of competitors began to hem in British export markets</a:t>
            </a:r>
          </a:p>
          <a:p>
            <a:r>
              <a:rPr lang="en-US" sz="2400" dirty="0"/>
              <a:t>Occupation of Egypt in 1882 precipitated scramble for Africa</a:t>
            </a:r>
          </a:p>
          <a:p>
            <a:r>
              <a:rPr lang="en-US" sz="2400" dirty="0"/>
              <a:t>Imperial Federation League (1884) proposed unifying all British colonies under a single federated administration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6DA48-211C-4AAA-BE7E-530255753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7" b="14924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900E46-47E3-422E-BFC4-A09B9E2B6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637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15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B464-01F1-42F6-BAE4-9B28D034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272" y="3794337"/>
            <a:ext cx="4587784" cy="7917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Berlin Conference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CAEA-C5F4-4528-81F4-5BE169334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1" r="2726" b="3"/>
          <a:stretch/>
        </p:blipFill>
        <p:spPr>
          <a:xfrm>
            <a:off x="1" y="647373"/>
            <a:ext cx="5385130" cy="6210629"/>
          </a:xfrm>
          <a:custGeom>
            <a:avLst/>
            <a:gdLst>
              <a:gd name="connsiteX0" fmla="*/ 2203018 w 5385130"/>
              <a:gd name="connsiteY0" fmla="*/ 0 h 6210629"/>
              <a:gd name="connsiteX1" fmla="*/ 5385130 w 5385130"/>
              <a:gd name="connsiteY1" fmla="*/ 3182112 h 6210629"/>
              <a:gd name="connsiteX2" fmla="*/ 3441640 w 5385130"/>
              <a:gd name="connsiteY2" fmla="*/ 6114158 h 6210629"/>
              <a:gd name="connsiteX3" fmla="*/ 3178061 w 5385130"/>
              <a:gd name="connsiteY3" fmla="*/ 6210629 h 6210629"/>
              <a:gd name="connsiteX4" fmla="*/ 1233206 w 5385130"/>
              <a:gd name="connsiteY4" fmla="*/ 6210629 h 6210629"/>
              <a:gd name="connsiteX5" fmla="*/ 1108901 w 5385130"/>
              <a:gd name="connsiteY5" fmla="*/ 6171135 h 6210629"/>
              <a:gd name="connsiteX6" fmla="*/ 178899 w 5385130"/>
              <a:gd name="connsiteY6" fmla="*/ 5637585 h 6210629"/>
              <a:gd name="connsiteX7" fmla="*/ 0 w 5385130"/>
              <a:gd name="connsiteY7" fmla="*/ 5474990 h 6210629"/>
              <a:gd name="connsiteX8" fmla="*/ 0 w 5385130"/>
              <a:gd name="connsiteY8" fmla="*/ 889234 h 6210629"/>
              <a:gd name="connsiteX9" fmla="*/ 178899 w 5385130"/>
              <a:gd name="connsiteY9" fmla="*/ 726640 h 6210629"/>
              <a:gd name="connsiteX10" fmla="*/ 2203018 w 5385130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622B2-377D-4235-B1EC-344EE68EF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97" r="-4" b="11602"/>
          <a:stretch/>
        </p:blipFill>
        <p:spPr>
          <a:xfrm>
            <a:off x="5398355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6E6B1-AD9B-474B-8C78-4B5384273848}"/>
              </a:ext>
            </a:extLst>
          </p:cNvPr>
          <p:cNvSpPr txBox="1"/>
          <p:nvPr/>
        </p:nvSpPr>
        <p:spPr>
          <a:xfrm>
            <a:off x="6230272" y="4586069"/>
            <a:ext cx="4722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“Scramble for Africa” secured ivory, then rubber, then diamonds, eventually oil, coffee, tea</a:t>
            </a:r>
          </a:p>
        </p:txBody>
      </p:sp>
    </p:spTree>
    <p:extLst>
      <p:ext uri="{BB962C8B-B14F-4D97-AF65-F5344CB8AC3E}">
        <p14:creationId xmlns:p14="http://schemas.microsoft.com/office/powerpoint/2010/main" val="360299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</TotalTime>
  <Words>553</Words>
  <Application>Microsoft Macintosh PowerPoint</Application>
  <PresentationFormat>宽屏</PresentationFormat>
  <Paragraphs>56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Imperialism</vt:lpstr>
      <vt:lpstr>Capitalist Development</vt:lpstr>
      <vt:lpstr>Industrialization and Naval Buildup</vt:lpstr>
      <vt:lpstr>Theory of Imperialism</vt:lpstr>
      <vt:lpstr>The Raj</vt:lpstr>
      <vt:lpstr>Explorers</vt:lpstr>
      <vt:lpstr>Colonialism and the White Man’s Burden</vt:lpstr>
      <vt:lpstr>Britain Ramps Up</vt:lpstr>
      <vt:lpstr>Berlin Conference</vt:lpstr>
      <vt:lpstr>Sino-Japanese War</vt:lpstr>
      <vt:lpstr>PowerPoint 演示文稿</vt:lpstr>
      <vt:lpstr>Spanish-American War</vt:lpstr>
      <vt:lpstr>Cuba</vt:lpstr>
      <vt:lpstr>Philippine-American War</vt:lpstr>
      <vt:lpstr>Consequences of Imperialism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Imperialism</dc:title>
  <dc:creator>Cody Stephens</dc:creator>
  <cp:lastModifiedBy>Seaky Luo</cp:lastModifiedBy>
  <cp:revision>82</cp:revision>
  <dcterms:created xsi:type="dcterms:W3CDTF">2018-08-16T13:49:39Z</dcterms:created>
  <dcterms:modified xsi:type="dcterms:W3CDTF">2018-09-12T05:04:06Z</dcterms:modified>
</cp:coreProperties>
</file>